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4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118872" cy="5349240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143000"/>
            <a:ext cx="9966960" cy="19202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Aptos"/>
              </a:rPr>
              <a:t>Земельно-хозяйственное устройство
и планировка населённых мест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" y="5138928"/>
            <a:ext cx="96012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FFFFFF"/>
                </a:solidFill>
                <a:latin typeface="Aptos"/>
              </a:rPr>
              <a:t>Территория • земельный участок • планировка • транспорт • кадастр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492" y="587362"/>
            <a:ext cx="1143000" cy="34778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300" b="1" dirty="0" err="1">
                <a:solidFill>
                  <a:srgbClr val="FFFFFF"/>
                </a:solidFill>
                <a:latin typeface="Aptos"/>
              </a:rPr>
              <a:t>Лекция</a:t>
            </a:r>
            <a:r>
              <a:rPr sz="1300" b="1" dirty="0">
                <a:solidFill>
                  <a:srgbClr val="FFFFFF"/>
                </a:solidFill>
                <a:latin typeface="Aptos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Что мы должны понять на первой лекции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57697D"/>
                </a:solidFill>
                <a:latin typeface="Aptos"/>
              </a:rPr>
              <a:t>Главная задача — увидеть населённое место как единую пространственную систему.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828800"/>
            <a:ext cx="3520440" cy="33375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828800"/>
            <a:ext cx="91440" cy="333756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99339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Территория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468880"/>
            <a:ext cx="3108960" cy="25511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Почему каждый участок, улица и объект имеют функцию, ограничения и связь с соседними территориями.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4256" y="1828800"/>
            <a:ext cx="3520440" cy="33375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34256" y="1828800"/>
            <a:ext cx="91440" cy="3337560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62856" y="199339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Планировка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2856" y="2468880"/>
            <a:ext cx="3108960" cy="25511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Как функциональные зоны, красные линии, кварталы и транспортная сеть формируют структуру населённого места.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4152" y="1828800"/>
            <a:ext cx="3520440" cy="33375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74152" y="1828800"/>
            <a:ext cx="91440" cy="333756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02752" y="199339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Кадастр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2468880"/>
            <a:ext cx="3108960" cy="25511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Какие сведения позволяют юридически и пространственно идентифицировать объекты и принимать обоснованные решения.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742432"/>
            <a:ext cx="10789920" cy="64017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dirty="0" err="1">
                <a:solidFill>
                  <a:srgbClr val="0D2647"/>
                </a:solidFill>
                <a:latin typeface="Aptos"/>
              </a:rPr>
              <a:t>Вопрос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lang="ru-RU" sz="1600" b="1" dirty="0" smtClean="0">
                <a:solidFill>
                  <a:srgbClr val="0D2647"/>
                </a:solidFill>
                <a:latin typeface="Aptos"/>
              </a:rPr>
              <a:t>для размышления</a:t>
            </a:r>
            <a:r>
              <a:rPr sz="1600" b="1" dirty="0" smtClean="0">
                <a:solidFill>
                  <a:srgbClr val="0D2647"/>
                </a:solidFill>
                <a:latin typeface="Aptos"/>
              </a:rPr>
              <a:t>: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что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произойдёт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,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если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дорогу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спроектировать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без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учёта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границ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участков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и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перспективной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0D2647"/>
                </a:solidFill>
                <a:latin typeface="Aptos"/>
              </a:rPr>
              <a:t>застройки</a:t>
            </a:r>
            <a:r>
              <a:rPr sz="1600" b="1" dirty="0">
                <a:solidFill>
                  <a:srgbClr val="0D2647"/>
                </a:solidFill>
                <a:latin typeface="Aptos"/>
              </a:rPr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Зачем изучать земельно-хозяйственное устройство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3520440" cy="443484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417320"/>
            <a:ext cx="91440" cy="443484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8191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Территория как система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057400"/>
            <a:ext cx="3108960" cy="36484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Земля одновременно служит пространственным базисом, природным ресурсом, объектом права и экономическим активом.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4256" y="1417320"/>
            <a:ext cx="3520440" cy="443484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34256" y="1417320"/>
            <a:ext cx="91440" cy="4434840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62856" y="158191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Связь дисциплин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2856" y="2057400"/>
            <a:ext cx="3108960" cy="36484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Планировка объединяет земельный кадастр, градостроительство, геодезию, транспорт, инженерные сети и экологические требования.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417320"/>
            <a:ext cx="3520440" cy="443484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74152" y="1417320"/>
            <a:ext cx="91440" cy="443484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02752" y="158191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Практический результат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2" y="2057400"/>
            <a:ext cx="3108960" cy="36484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Специалист должен уметь читать территорию, выявлять конфликты использования земли и обосновывать варианты её развития.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Основные понятия и рабочие термины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07592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07592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72184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Земельный участок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947672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Часть земной поверхности с установленными границами, площадью, назначением и правовым режимом.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53912" y="1307592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53912" y="1307592"/>
            <a:ext cx="91440" cy="1353312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82512" y="1472184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Кадастровый квартал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82512" y="1947672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Территориальная единица, которая упорядочивает учёт и поиск земельных участков.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2907791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4360" y="2907791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3072384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Населённое место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547872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Поселение с территорией, застройкой, населением, объектами обслуживания и инженерной инфраструктурой.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53912" y="2907791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53912" y="2907791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3072384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Функциональная зона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3547872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Часть территории с преобладающим назначением и набором допустимых видов использования.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" y="4507992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94360" y="4507992"/>
            <a:ext cx="91440" cy="1353312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2960" y="4672583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Красные линии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148072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Границы территорий общего пользования и улично-дорожной сети в документации по планировке.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53912" y="4507992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153912" y="4507992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82512" y="4672583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Сервитут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8072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Ограниченное право пользования чужим земельным участком для прохода, проезда или размещения коммуникаций.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Aptos"/>
              </a:rPr>
              <a:t>Земельный фонд и уровни территориального планирования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325880"/>
            <a:ext cx="621792" cy="621792"/>
          </a:xfrm>
          <a:prstGeom prst="roundRect">
            <a:avLst/>
          </a:prstGeom>
          <a:solidFill>
            <a:srgbClr val="0D2647"/>
          </a:solidFill>
          <a:ln>
            <a:solidFill>
              <a:srgbClr val="0D26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621792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328" y="1307592"/>
            <a:ext cx="3749039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Территория страны и региона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1307592"/>
            <a:ext cx="6400800" cy="6858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Политика землепользования, расселение, крупные инфраструктурные связи.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496312"/>
            <a:ext cx="621792" cy="621792"/>
          </a:xfrm>
          <a:prstGeom prst="roundRect">
            <a:avLst/>
          </a:prstGeom>
          <a:solidFill>
            <a:srgbClr val="0D2647"/>
          </a:solidFill>
          <a:ln>
            <a:solidFill>
              <a:srgbClr val="0D26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2560320"/>
            <a:ext cx="621792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328" y="2478024"/>
            <a:ext cx="3749039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Муниципальное образование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478024"/>
            <a:ext cx="6400800" cy="6858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Генеральное направление развития, функциональные зоны, транспортный каркас.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666744"/>
            <a:ext cx="621792" cy="621792"/>
          </a:xfrm>
          <a:prstGeom prst="roundRect">
            <a:avLst/>
          </a:prstGeom>
          <a:solidFill>
            <a:srgbClr val="0D2647"/>
          </a:solidFill>
          <a:ln>
            <a:solidFill>
              <a:srgbClr val="0D26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3730752"/>
            <a:ext cx="621792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1328" y="3648456"/>
            <a:ext cx="3749039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Населённый пункт и район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3648456"/>
            <a:ext cx="6400800" cy="6858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Планировочная структура, размещение жилья, общественных и производственных объектов.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4837176"/>
            <a:ext cx="621792" cy="621792"/>
          </a:xfrm>
          <a:prstGeom prst="roundRect">
            <a:avLst/>
          </a:prstGeom>
          <a:solidFill>
            <a:srgbClr val="0D2647"/>
          </a:solidFill>
          <a:ln>
            <a:solidFill>
              <a:srgbClr val="0D26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8368" y="4901184"/>
            <a:ext cx="621792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1328" y="4818888"/>
            <a:ext cx="3749039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Квартал и земельный участок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3480" y="4818888"/>
            <a:ext cx="6400800" cy="6858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Границы, площадь, доступ, ограничения, разрешённое использование.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" y="6144768"/>
            <a:ext cx="102412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146BCD"/>
                </a:solidFill>
                <a:latin typeface="Aptos"/>
              </a:rPr>
              <a:t>Чем ниже уровень, тем точнее становятся границы, режимы использования и проектные решения.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Принципы планировки населённых мест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25880"/>
            <a:ext cx="3685032" cy="201168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325880"/>
            <a:ext cx="91440" cy="201168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490472"/>
            <a:ext cx="3273552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Рациональность и связность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3273552" cy="12252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Зоны должны быть удобно связаны между собой, транспортом и инженерными сетями.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325880"/>
            <a:ext cx="3685032" cy="201168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325880"/>
            <a:ext cx="91440" cy="201168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490472"/>
            <a:ext cx="3273552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Безопасность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1965960"/>
            <a:ext cx="3273552" cy="12252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Учитываются санитарные и противопожарные разрывы, видимость, доступ экстренных служб.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325880"/>
            <a:ext cx="3685032" cy="201168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325880"/>
            <a:ext cx="91440" cy="201168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03920" y="1490472"/>
            <a:ext cx="3273552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Экологическая устойчивость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1965960"/>
            <a:ext cx="3273552" cy="12252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Планировка учитывает рельеф, воду, зелёные территории и неблагоприятные процессы.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657600"/>
            <a:ext cx="3685032" cy="201168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02920" y="3657600"/>
            <a:ext cx="91440" cy="2011680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3822191"/>
            <a:ext cx="3273552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Экономичность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297680"/>
            <a:ext cx="3273552" cy="12252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Компактность и очередность освоения уменьшают стоимость дорог и коммуникаций.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657600"/>
            <a:ext cx="3685032" cy="201168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89120" y="3657600"/>
            <a:ext cx="91440" cy="201168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17720" y="3822191"/>
            <a:ext cx="3273552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Доступность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7720" y="4297680"/>
            <a:ext cx="3273552" cy="12252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Жильё, образование, услуги и транспорт должны быть доступны различным группам населения.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657600"/>
            <a:ext cx="3685032" cy="201168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3657600"/>
            <a:ext cx="91440" cy="201168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03920" y="3822191"/>
            <a:ext cx="3273552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Адаптивность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297680"/>
            <a:ext cx="3273552" cy="12252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Территория должна развиваться без разрушения уже сложившихся связей и прав землепользователей.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Функциональное зонирование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57697D"/>
                </a:solidFill>
                <a:latin typeface="Aptos"/>
              </a:rPr>
              <a:t>Зонирование помогает согласовать совместимые функции и развести конфликтующие виды использования.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828800"/>
            <a:ext cx="3520440" cy="1737360"/>
          </a:xfrm>
          <a:prstGeom prst="round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2029968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Жилая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578608"/>
            <a:ext cx="3090672" cy="621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FFFFFF"/>
                </a:solidFill>
                <a:latin typeface="Aptos"/>
              </a:rPr>
              <a:t>дома, дворы, повседневные услуги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6552" y="1828800"/>
            <a:ext cx="3520440" cy="1737360"/>
          </a:xfrm>
          <a:prstGeom prst="roundRect">
            <a:avLst/>
          </a:prstGeom>
          <a:solidFill>
            <a:srgbClr val="E2F0FF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2029968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Общественная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578608"/>
            <a:ext cx="3090672" cy="621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образование, медицина, управление, торговля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38744" y="1828800"/>
            <a:ext cx="3520440" cy="1737360"/>
          </a:xfrm>
          <a:prstGeom prst="roundRect">
            <a:avLst/>
          </a:prstGeom>
          <a:solidFill>
            <a:srgbClr val="E2F0FF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39912" y="2029968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Производственная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9912" y="2578608"/>
            <a:ext cx="3090672" cy="621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предприятия, склады, коммунальные объекты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913631"/>
            <a:ext cx="3520440" cy="1737360"/>
          </a:xfrm>
          <a:prstGeom prst="round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4114799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Транспортная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4663440"/>
            <a:ext cx="3090672" cy="621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FFFFFF"/>
                </a:solidFill>
                <a:latin typeface="Aptos"/>
              </a:rPr>
              <a:t>улицы, дороги, узлы, парковки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16552" y="3913631"/>
            <a:ext cx="3520440" cy="1737360"/>
          </a:xfrm>
          <a:prstGeom prst="roundRect">
            <a:avLst/>
          </a:prstGeom>
          <a:solidFill>
            <a:srgbClr val="E2F0FF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17720" y="4114799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Рекреационная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7720" y="4663440"/>
            <a:ext cx="3090672" cy="621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парки, набережные, спорт, отдых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38744" y="3913631"/>
            <a:ext cx="3520440" cy="1737360"/>
          </a:xfrm>
          <a:prstGeom prst="roundRect">
            <a:avLst/>
          </a:prstGeom>
          <a:solidFill>
            <a:srgbClr val="E2F0FF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39912" y="4114799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Специальная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39912" y="4663440"/>
            <a:ext cx="3090672" cy="621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4181E"/>
                </a:solidFill>
                <a:latin typeface="Aptos"/>
              </a:rPr>
              <a:t>объекты с особыми санитарными и режимными требованиями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Улично-дорожная сеть как транспортный каркас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89888"/>
            <a:ext cx="3493008" cy="437083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89888"/>
            <a:ext cx="91440" cy="437083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3081527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Магистральный уровень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029967"/>
            <a:ext cx="3081527" cy="35844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Обеспечивает основные транспортные связи между районами и выход к внешней дорожной сети. Здесь важны пропускная способность и непрерывность движения.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89888"/>
            <a:ext cx="3493008" cy="437083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389888"/>
            <a:ext cx="91440" cy="4370832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554480"/>
            <a:ext cx="3081527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Местная сеть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029967"/>
            <a:ext cx="3081527" cy="35844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Обеспечивает доступ к кварталам и участкам. Приоритет получают безопасность, комфорт пешеходов и связь с объектами обслуживания.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389888"/>
            <a:ext cx="3493008" cy="437083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1389888"/>
            <a:ext cx="91440" cy="437083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21040" y="1554480"/>
            <a:ext cx="3081527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Земельно-кадастровый аспект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029967"/>
            <a:ext cx="3081527" cy="35844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Дорога требует полосы отвода, корректных границ, доступа к участкам и учёта ограничений. Ошибка в планировке становится земельным конфликтом.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6099048"/>
            <a:ext cx="10149840" cy="32918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0D2647"/>
                </a:solidFill>
                <a:latin typeface="Aptos"/>
              </a:rPr>
              <a:t>Планировка дороги начинается не с покрытия, а с понимания территории и её будущего развития.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Планировочная организация кварталов и участков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09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98448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63039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Границы и конфигурация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938528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Форма участка должна позволять использовать его по назначению без образования неудобных остатков.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53912" y="1298448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53912" y="1298448"/>
            <a:ext cx="91440" cy="1353312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82512" y="1463039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Доступ и подъезд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82512" y="1938528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Каждый участок должен иметь законный и безопасный доступ к территории общего пользования.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2898648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4360" y="2898648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3063240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Инженерные сети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538728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Коридоры коммуникаций и сервитуты учитывают до закрепления окончательных границ.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53912" y="2898648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53912" y="2898648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3063240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Ограничения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3538728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Санитарные, водоохранные, охранные и иные зоны влияют на допустимое использование.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" y="4498848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94360" y="4498848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2960" y="4663440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Нумерация и координаты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138928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Кадастровые сведения обеспечивают однозначную идентификацию участка.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53912" y="4498848"/>
            <a:ext cx="5340096" cy="1353312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153912" y="4498848"/>
            <a:ext cx="91440" cy="1353312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82512" y="4663440"/>
            <a:ext cx="4928616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Баланс территории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38928"/>
            <a:ext cx="4928616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Проверяется соотношение застройки, улиц, озеленения и общественных пространств.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Кадастровое обеспечение и современные технологии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261872"/>
            <a:ext cx="2514600" cy="713232"/>
          </a:xfrm>
          <a:prstGeom prst="round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99031"/>
            <a:ext cx="21488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ГИС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3008" y="1316736"/>
            <a:ext cx="79552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совмещает кадастровые, градостроительные, транспортные и природные данные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221991"/>
            <a:ext cx="2514600" cy="713232"/>
          </a:xfrm>
          <a:prstGeom prst="roundRect">
            <a:avLst/>
          </a:prstGeom>
          <a:solidFill>
            <a:srgbClr val="0D2647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359151"/>
            <a:ext cx="21488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Дистанционное зондирование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008" y="2276856"/>
            <a:ext cx="79552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помогает фиксировать изменения землепользования и застройки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182112"/>
            <a:ext cx="2514600" cy="713232"/>
          </a:xfrm>
          <a:prstGeom prst="round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3319272"/>
            <a:ext cx="21488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Спутниковые измерения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3008" y="3236976"/>
            <a:ext cx="79552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уточняют координаты границ и объектов инфраструктуры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4142232"/>
            <a:ext cx="2514600" cy="713232"/>
          </a:xfrm>
          <a:prstGeom prst="roundRect">
            <a:avLst/>
          </a:prstGeom>
          <a:solidFill>
            <a:srgbClr val="0D2647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279392"/>
            <a:ext cx="21488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3D-моделирование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3008" y="4197096"/>
            <a:ext cx="79552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позволяет оценить рельеф, застройку и пространственные ограничения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5102352"/>
            <a:ext cx="2514600" cy="713232"/>
          </a:xfrm>
          <a:prstGeom prst="round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239512"/>
            <a:ext cx="21488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Цифровые карты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93008" y="5157216"/>
            <a:ext cx="79552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обеспечивают совместную работу разных специалистов и обновление данных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6144768"/>
            <a:ext cx="10607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146BCD"/>
                </a:solidFill>
                <a:latin typeface="Aptos"/>
              </a:rPr>
              <a:t>Технология полезна только тогда, когда данные актуальны, сопоставимы и правильно интерпретированы.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Практический пример: новый жилой район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57697D"/>
                </a:solidFill>
                <a:latin typeface="Aptos"/>
              </a:rPr>
              <a:t>Исходная ситуация: свободная территория у существующей дороги, рядом водоток и промышленная зона.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20240"/>
            <a:ext cx="2084831" cy="3218688"/>
          </a:xfrm>
          <a:prstGeom prst="roundRect">
            <a:avLst/>
          </a:prstGeom>
          <a:solidFill>
            <a:srgbClr val="E2F0FF"/>
          </a:solidFill>
          <a:ln>
            <a:solidFill>
              <a:srgbClr val="BED7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207008" y="2148840"/>
            <a:ext cx="658368" cy="658368"/>
          </a:xfrm>
          <a:prstGeom prst="round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07008" y="2276856"/>
            <a:ext cx="658368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7520"/>
            <a:ext cx="1810512" cy="7132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D2647"/>
                </a:solidFill>
                <a:latin typeface="Aptos"/>
              </a:rPr>
              <a:t>Собрать данные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67328"/>
            <a:ext cx="1810512" cy="10241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14181E"/>
                </a:solidFill>
                <a:latin typeface="Aptos"/>
              </a:rPr>
              <a:t>границы, рельеф, права, ограничения, транспорт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34639" y="1920240"/>
            <a:ext cx="2084831" cy="3218688"/>
          </a:xfrm>
          <a:prstGeom prst="roundRect">
            <a:avLst/>
          </a:prstGeom>
          <a:solidFill>
            <a:srgbClr val="E2F0FF"/>
          </a:solidFill>
          <a:ln>
            <a:solidFill>
              <a:srgbClr val="BED7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538727" y="2148840"/>
            <a:ext cx="658368" cy="658368"/>
          </a:xfrm>
          <a:prstGeom prst="round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38727" y="2276856"/>
            <a:ext cx="658368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799" y="3017520"/>
            <a:ext cx="1810512" cy="7132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D2647"/>
                </a:solidFill>
                <a:latin typeface="Aptos"/>
              </a:rPr>
              <a:t>Выявить конфликты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71799" y="3767328"/>
            <a:ext cx="1810512" cy="10241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14181E"/>
                </a:solidFill>
                <a:latin typeface="Aptos"/>
              </a:rPr>
              <a:t>санитарная зона, подтопление, пересечения сетей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66359" y="1920240"/>
            <a:ext cx="2084831" cy="3218688"/>
          </a:xfrm>
          <a:prstGeom prst="roundRect">
            <a:avLst/>
          </a:prstGeom>
          <a:solidFill>
            <a:srgbClr val="E2F0FF"/>
          </a:solidFill>
          <a:ln>
            <a:solidFill>
              <a:srgbClr val="BED7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870448" y="2148840"/>
            <a:ext cx="658368" cy="658368"/>
          </a:xfrm>
          <a:prstGeom prst="round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870448" y="2276856"/>
            <a:ext cx="658368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0" y="3017520"/>
            <a:ext cx="1810512" cy="7132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D2647"/>
                </a:solidFill>
                <a:latin typeface="Aptos"/>
              </a:rPr>
              <a:t>Сформировать структуру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0" y="3767328"/>
            <a:ext cx="1810512" cy="10241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14181E"/>
                </a:solidFill>
                <a:latin typeface="Aptos"/>
              </a:rPr>
              <a:t>жилые кварталы, центр обслуживания, зелёный каркас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79" y="1920240"/>
            <a:ext cx="2084831" cy="3218688"/>
          </a:xfrm>
          <a:prstGeom prst="roundRect">
            <a:avLst/>
          </a:prstGeom>
          <a:solidFill>
            <a:srgbClr val="E2F0FF"/>
          </a:solidFill>
          <a:ln>
            <a:solidFill>
              <a:srgbClr val="BED7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202167" y="2148840"/>
            <a:ext cx="658368" cy="658368"/>
          </a:xfrm>
          <a:prstGeom prst="round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02167" y="2276856"/>
            <a:ext cx="658368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35240" y="3017520"/>
            <a:ext cx="1810512" cy="7132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D2647"/>
                </a:solidFill>
                <a:latin typeface="Aptos"/>
              </a:rPr>
              <a:t>Спроектировать связи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3767328"/>
            <a:ext cx="1810512" cy="10241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14181E"/>
                </a:solidFill>
                <a:latin typeface="Aptos"/>
              </a:rPr>
              <a:t>магистраль, местные улицы, пешеходные маршруты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829800" y="1920240"/>
            <a:ext cx="2084831" cy="3218688"/>
          </a:xfrm>
          <a:prstGeom prst="roundRect">
            <a:avLst/>
          </a:prstGeom>
          <a:solidFill>
            <a:srgbClr val="E2F0FF"/>
          </a:solidFill>
          <a:ln>
            <a:solidFill>
              <a:srgbClr val="BED7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10533888" y="2148840"/>
            <a:ext cx="658368" cy="658368"/>
          </a:xfrm>
          <a:prstGeom prst="roundRect">
            <a:avLst/>
          </a:prstGeom>
          <a:solidFill>
            <a:srgbClr val="FFC236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533888" y="2276856"/>
            <a:ext cx="658368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0D2647"/>
                </a:solidFill>
                <a:latin typeface="Apto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66960" y="3017520"/>
            <a:ext cx="1810512" cy="7132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D2647"/>
                </a:solidFill>
                <a:latin typeface="Aptos"/>
              </a:rPr>
              <a:t>Образовать участки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66960" y="3767328"/>
            <a:ext cx="1810512" cy="10241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14181E"/>
                </a:solidFill>
                <a:latin typeface="Aptos"/>
              </a:rPr>
              <a:t>границы, доступ, площади, сервитуты, кадастровый учёт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5806440"/>
            <a:ext cx="10515600" cy="4937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0D2647"/>
                </a:solidFill>
                <a:latin typeface="Aptos"/>
              </a:rPr>
              <a:t>Результат: планировочное решение, которое можно обосновать пространственно, технически и юридически.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Логика работы специалиста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353312"/>
            <a:ext cx="3657600" cy="19659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30352" y="1353312"/>
            <a:ext cx="91440" cy="196596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517904"/>
            <a:ext cx="32461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Исходные данные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993391"/>
            <a:ext cx="3246120" cy="11795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карты, реестры, съёмка, обследование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353312"/>
            <a:ext cx="3657600" cy="19659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25696" y="1353312"/>
            <a:ext cx="91440" cy="196596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54296" y="1517904"/>
            <a:ext cx="32461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Анализ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4296" y="1993391"/>
            <a:ext cx="3246120" cy="11795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потребности, связи, ограничения, риски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353312"/>
            <a:ext cx="3657600" cy="19659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321040" y="1353312"/>
            <a:ext cx="91440" cy="196596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49640" y="1517904"/>
            <a:ext cx="32461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Варианты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1993391"/>
            <a:ext cx="3246120" cy="11795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несколько схем использования и развития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3685031"/>
            <a:ext cx="3657600" cy="19659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30352" y="3685031"/>
            <a:ext cx="91440" cy="196596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58952" y="3849623"/>
            <a:ext cx="32461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Оценка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2" y="4325112"/>
            <a:ext cx="3246120" cy="11795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безопасность, стоимость, доступность, воздействие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25696" y="3685031"/>
            <a:ext cx="3657600" cy="19659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25696" y="3685031"/>
            <a:ext cx="91440" cy="1965960"/>
          </a:xfrm>
          <a:prstGeom prst="rect">
            <a:avLst/>
          </a:prstGeom>
          <a:solidFill>
            <a:srgbClr val="FFC236"/>
          </a:solidFill>
          <a:ln>
            <a:solidFill>
              <a:srgbClr val="FFC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54296" y="3849623"/>
            <a:ext cx="32461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Проектное решение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54296" y="4325112"/>
            <a:ext cx="3246120" cy="11795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планировочная структура и границы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21040" y="3685031"/>
            <a:ext cx="3657600" cy="1965960"/>
          </a:xfrm>
          <a:prstGeom prst="roundRect">
            <a:avLst/>
          </a:prstGeom>
          <a:solidFill>
            <a:srgbClr val="E2F0FF"/>
          </a:solidFill>
          <a:ln>
            <a:solidFill>
              <a:srgbClr val="C4D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321040" y="3685031"/>
            <a:ext cx="91440" cy="1965960"/>
          </a:xfrm>
          <a:prstGeom prst="rect">
            <a:avLst/>
          </a:prstGeom>
          <a:solidFill>
            <a:srgbClr val="2385E1"/>
          </a:solidFill>
          <a:ln>
            <a:solidFill>
              <a:srgbClr val="238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49640" y="3849623"/>
            <a:ext cx="32461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Реализация и контроль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49640" y="4325112"/>
            <a:ext cx="3246120" cy="11795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4181E"/>
                </a:solidFill>
                <a:latin typeface="Aptos"/>
              </a:rPr>
              <a:t>учёт, строительство, мониторинг изменений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Типичные ошибки и их последствия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34440"/>
            <a:ext cx="3977639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Ошибка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83480" y="1234440"/>
            <a:ext cx="6263640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2647"/>
                </a:solidFill>
                <a:latin typeface="Aptos"/>
              </a:rPr>
              <a:t>Практическое последствие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719072"/>
            <a:ext cx="10972800" cy="676656"/>
          </a:xfrm>
          <a:prstGeom prst="rect">
            <a:avLst/>
          </a:prstGeom>
          <a:solidFill>
            <a:srgbClr val="E2F0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2" y="1819656"/>
            <a:ext cx="3913632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4181E"/>
                </a:solidFill>
                <a:latin typeface="Aptos"/>
              </a:rPr>
              <a:t>Проектирование без актуальных границ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1819656"/>
            <a:ext cx="6355080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наложения, споры, невозможность оформить участок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" y="2569464"/>
            <a:ext cx="10972800" cy="67665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2670048"/>
            <a:ext cx="3913632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4181E"/>
                </a:solidFill>
                <a:latin typeface="Aptos"/>
              </a:rPr>
              <a:t>Улица без достаточной полосы отвода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670048"/>
            <a:ext cx="6355080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сужение проезжей части, отсутствие тротуаров и сетей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" y="3419856"/>
            <a:ext cx="10972800" cy="676656"/>
          </a:xfrm>
          <a:prstGeom prst="rect">
            <a:avLst/>
          </a:prstGeom>
          <a:solidFill>
            <a:srgbClr val="E2F0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4672" y="3520440"/>
            <a:ext cx="3913632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4181E"/>
                </a:solidFill>
                <a:latin typeface="Aptos"/>
              </a:rPr>
              <a:t>Несовместимые функции рядом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3520440"/>
            <a:ext cx="6355080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шум, санитарные конфликты, снижение качества среды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4270248"/>
            <a:ext cx="10972800" cy="67665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4672" y="4370832"/>
            <a:ext cx="3913632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4181E"/>
                </a:solidFill>
                <a:latin typeface="Aptos"/>
              </a:rPr>
              <a:t>Игнорирование рельефа и воды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4370832"/>
            <a:ext cx="6355080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подтопление, дорогой водоотвод, разрушение покрытий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1792" y="5120640"/>
            <a:ext cx="10972800" cy="676656"/>
          </a:xfrm>
          <a:prstGeom prst="rect">
            <a:avLst/>
          </a:prstGeom>
          <a:solidFill>
            <a:srgbClr val="E2F0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4672" y="5221224"/>
            <a:ext cx="3913632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4181E"/>
                </a:solidFill>
                <a:latin typeface="Aptos"/>
              </a:rPr>
              <a:t>Нет резервов для развития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3480" y="5221224"/>
            <a:ext cx="6355080" cy="393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14181E"/>
                </a:solidFill>
                <a:latin typeface="Aptos"/>
              </a:rPr>
              <a:t>дорогая реконструкция и изъятие освоенных земель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45965842"/>
              </p:ext>
            </p:extLst>
          </p:nvPr>
        </p:nvGraphicFramePr>
        <p:xfrm>
          <a:off x="1371600" y="410553"/>
          <a:ext cx="9991725" cy="58342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2398">
                  <a:extLst>
                    <a:ext uri="{9D8B030D-6E8A-4147-A177-3AD203B41FA5}">
                      <a16:colId xmlns:a16="http://schemas.microsoft.com/office/drawing/2014/main" val="169694593"/>
                    </a:ext>
                  </a:extLst>
                </a:gridCol>
                <a:gridCol w="5609327">
                  <a:extLst>
                    <a:ext uri="{9D8B030D-6E8A-4147-A177-3AD203B41FA5}">
                      <a16:colId xmlns:a16="http://schemas.microsoft.com/office/drawing/2014/main" val="3496362559"/>
                    </a:ext>
                  </a:extLst>
                </a:gridCol>
              </a:tblGrid>
              <a:tr h="216309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Термин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Краткое объяснение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/>
                </a:tc>
                <a:extLst>
                  <a:ext uri="{0D108BD9-81ED-4DB2-BD59-A6C34878D82A}">
                    <a16:rowId xmlns:a16="http://schemas.microsoft.com/office/drawing/2014/main" val="2219985016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участок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часть земли с установленными границами и учётными характеристиками.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1170612483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Землепользование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земли в соответствии с правом, назначением и установленными требованиями.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999444571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Функциональная зона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часть территории, для которой определена основная планируемая функция.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1773335293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Планировочная структура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центров, зон, улиц, общественных пространств и связей.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2566141720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Генеральный план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 долгосрочного пространственного развития населённого пункта.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976328562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детальной планировки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документ, уточняющий организацию и параметры конкретной территории.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3104615759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Красные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линии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границы территорий общего пользования и планируемых элементов улично-дорожной сети.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1377083758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Сервитут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 ограниченного пользования чужим земельным участком в установленных целях.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363678423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Зона с особыми условиями использования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территория, где действуют специальные ограничения для защиты людей, природы или объектов.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2672607857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Баланс территории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общей площади между видами использования.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819174566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ГИС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хранения, анализа и отображения пространственных данных.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625494331"/>
                  </a:ext>
                </a:extLst>
              </a:tr>
              <a:tr h="432616"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земель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7000"/>
                        </a:lnSpc>
                        <a:spcAft>
                          <a:spcPts val="70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наблюдение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состоянием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использованием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выявления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изменений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0552" marR="60552" marT="0" marB="0" anchor="ctr"/>
                </a:tc>
                <a:extLst>
                  <a:ext uri="{0D108BD9-81ED-4DB2-BD59-A6C34878D82A}">
                    <a16:rowId xmlns:a16="http://schemas.microsoft.com/office/drawing/2014/main" val="7929670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08718" y="-527760"/>
            <a:ext cx="16494305" cy="80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77744" rIns="9144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7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Краткий словарь терминов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90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182880"/>
            <a:ext cx="10469880" cy="6583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ptos"/>
              </a:rPr>
              <a:t>Итоги первой лекции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65408" y="274320"/>
            <a:ext cx="384048" cy="31089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325880"/>
            <a:ext cx="10469880" cy="10058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0D2647"/>
                </a:solidFill>
                <a:latin typeface="Aptos"/>
              </a:rPr>
              <a:t>Населённое место — это система взаимосвязанных земельных, транспортных, инженерных и социальных элементов.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487168"/>
            <a:ext cx="9784080" cy="26060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14181E"/>
                </a:solidFill>
                <a:latin typeface="Aptos"/>
              </a:defRPr>
            </a:pPr>
            <a:r>
              <a:t>• Планировочное решение должно учитывать границы, права, функции и ограничения территории.</a:t>
            </a:r>
          </a:p>
          <a:p>
            <a:pPr>
              <a:spcAft>
                <a:spcPts val="1000"/>
              </a:spcAft>
              <a:defRPr sz="1800">
                <a:solidFill>
                  <a:srgbClr val="14181E"/>
                </a:solidFill>
                <a:latin typeface="Aptos"/>
              </a:defRPr>
            </a:pPr>
            <a:r>
              <a:t>• Улично-дорожная сеть формирует доступность и во многом определяет структуру землепользования.</a:t>
            </a:r>
          </a:p>
          <a:p>
            <a:pPr>
              <a:spcAft>
                <a:spcPts val="1000"/>
              </a:spcAft>
              <a:defRPr sz="1800">
                <a:solidFill>
                  <a:srgbClr val="14181E"/>
                </a:solidFill>
                <a:latin typeface="Aptos"/>
              </a:defRPr>
            </a:pPr>
            <a:r>
              <a:t>• Кадастровые данные связывают пространственное решение с юридической реальностью.</a:t>
            </a:r>
          </a:p>
          <a:p>
            <a:pPr>
              <a:spcAft>
                <a:spcPts val="1000"/>
              </a:spcAft>
              <a:defRPr sz="1800">
                <a:solidFill>
                  <a:srgbClr val="14181E"/>
                </a:solidFill>
                <a:latin typeface="Aptos"/>
              </a:defRPr>
            </a:pPr>
            <a:r>
              <a:t>• Хороший проект начинается с анализа и сравнения вариантов, а завершается контролем реализации.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93392" y="5532120"/>
            <a:ext cx="8211312" cy="667512"/>
          </a:xfrm>
          <a:prstGeom prst="roundRect">
            <a:avLst/>
          </a:prstGeom>
          <a:solidFill>
            <a:srgbClr val="146BCD"/>
          </a:solidFill>
          <a:ln>
            <a:solidFill>
              <a:srgbClr val="146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12848" y="5596128"/>
            <a:ext cx="7772400" cy="4572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Aptos"/>
              </a:rPr>
              <a:t>Вопрос для обсуждения: где в вашем городе планировка территории конфликтует с транспортом или землепользованием?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1166</Words>
  <Application>Microsoft Office PowerPoint</Application>
  <PresentationFormat>Широкоэкранный</PresentationFormat>
  <Paragraphs>197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MS Gothic</vt:lpstr>
      <vt:lpstr>Aptos</vt:lpstr>
      <vt:lpstr>Arial</vt:lpstr>
      <vt:lpstr>Calibri</vt:lpstr>
      <vt:lpstr>DejaVu Sans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Анар</cp:lastModifiedBy>
  <cp:revision>3</cp:revision>
  <dcterms:created xsi:type="dcterms:W3CDTF">2013-01-27T09:14:16Z</dcterms:created>
  <dcterms:modified xsi:type="dcterms:W3CDTF">2026-09-22T02:23:46Z</dcterms:modified>
  <cp:category/>
</cp:coreProperties>
</file>